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56500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oughnut Font TH" panose="020B0604020202020204" charset="-34"/>
      <p:regular r:id="rId9"/>
    </p:embeddedFont>
    <p:embeddedFont>
      <p:font typeface="Doughnut Font TH Bold" panose="020B0604020202020204" charset="-34"/>
      <p:regular r:id="rId10"/>
    </p:embeddedFont>
    <p:embeddedFont>
      <p:font typeface="Garuda Bold" panose="020B0604020202020204" charset="-3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79EA9-8B9F-4114-9C40-E0B9B39C51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B1772-DC13-4B19-A1DA-A2D71DFF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6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svg"/><Relationship Id="rId3" Type="http://schemas.openxmlformats.org/officeDocument/2006/relationships/image" Target="../media/image6.sv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4.sv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6588" y="-280707"/>
            <a:ext cx="3479749" cy="8136423"/>
            <a:chOff x="0" y="0"/>
            <a:chExt cx="1727320" cy="4038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7320" cy="4038857"/>
            </a:xfrm>
            <a:custGeom>
              <a:avLst/>
              <a:gdLst/>
              <a:ahLst/>
              <a:cxnLst/>
              <a:rect l="l" t="t" r="r" b="b"/>
              <a:pathLst>
                <a:path w="1727320" h="4038857">
                  <a:moveTo>
                    <a:pt x="0" y="0"/>
                  </a:moveTo>
                  <a:lnTo>
                    <a:pt x="1727320" y="0"/>
                  </a:lnTo>
                  <a:lnTo>
                    <a:pt x="1727320" y="4038857"/>
                  </a:lnTo>
                  <a:lnTo>
                    <a:pt x="0" y="4038857"/>
                  </a:lnTo>
                  <a:close/>
                </a:path>
              </a:pathLst>
            </a:custGeom>
            <a:solidFill>
              <a:srgbClr val="9BC6C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038324" y="6433409"/>
            <a:ext cx="3202764" cy="59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3457">
                <a:solidFill>
                  <a:srgbClr val="FFDBCE"/>
                </a:solidFill>
                <a:latin typeface="Garuda Bold"/>
                <a:ea typeface="Garuda Bold"/>
                <a:cs typeface="Garuda Bold"/>
                <a:sym typeface="Garuda Bold"/>
              </a:rPr>
              <a:t>___________</a:t>
            </a:r>
          </a:p>
        </p:txBody>
      </p:sp>
      <p:sp>
        <p:nvSpPr>
          <p:cNvPr id="5" name="Freeform 5"/>
          <p:cNvSpPr/>
          <p:nvPr/>
        </p:nvSpPr>
        <p:spPr>
          <a:xfrm>
            <a:off x="597230" y="3300556"/>
            <a:ext cx="1223220" cy="1131479"/>
          </a:xfrm>
          <a:custGeom>
            <a:avLst/>
            <a:gdLst/>
            <a:ahLst/>
            <a:cxnLst/>
            <a:rect l="l" t="t" r="r" b="b"/>
            <a:pathLst>
              <a:path w="1223220" h="1131479">
                <a:moveTo>
                  <a:pt x="0" y="0"/>
                </a:moveTo>
                <a:lnTo>
                  <a:pt x="1223220" y="0"/>
                </a:lnTo>
                <a:lnTo>
                  <a:pt x="1223220" y="1131479"/>
                </a:lnTo>
                <a:lnTo>
                  <a:pt x="0" y="113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015166">
            <a:off x="-314836" y="-1218588"/>
            <a:ext cx="1494505" cy="2668759"/>
          </a:xfrm>
          <a:custGeom>
            <a:avLst/>
            <a:gdLst/>
            <a:ahLst/>
            <a:cxnLst/>
            <a:rect l="l" t="t" r="r" b="b"/>
            <a:pathLst>
              <a:path w="1494505" h="2668759">
                <a:moveTo>
                  <a:pt x="0" y="0"/>
                </a:moveTo>
                <a:lnTo>
                  <a:pt x="1494505" y="0"/>
                </a:lnTo>
                <a:lnTo>
                  <a:pt x="1494505" y="2668759"/>
                </a:lnTo>
                <a:lnTo>
                  <a:pt x="0" y="2668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318042">
            <a:off x="2506435" y="6618707"/>
            <a:ext cx="1758848" cy="1615981"/>
          </a:xfrm>
          <a:custGeom>
            <a:avLst/>
            <a:gdLst/>
            <a:ahLst/>
            <a:cxnLst/>
            <a:rect l="l" t="t" r="r" b="b"/>
            <a:pathLst>
              <a:path w="1758848" h="1615981">
                <a:moveTo>
                  <a:pt x="0" y="0"/>
                </a:moveTo>
                <a:lnTo>
                  <a:pt x="1758848" y="0"/>
                </a:lnTo>
                <a:lnTo>
                  <a:pt x="1758848" y="1615981"/>
                </a:lnTo>
                <a:lnTo>
                  <a:pt x="0" y="1615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119422" y="1912791"/>
            <a:ext cx="671403" cy="589667"/>
          </a:xfrm>
          <a:custGeom>
            <a:avLst/>
            <a:gdLst/>
            <a:ahLst/>
            <a:cxnLst/>
            <a:rect l="l" t="t" r="r" b="b"/>
            <a:pathLst>
              <a:path w="671403" h="589667">
                <a:moveTo>
                  <a:pt x="0" y="0"/>
                </a:moveTo>
                <a:lnTo>
                  <a:pt x="671404" y="0"/>
                </a:lnTo>
                <a:lnTo>
                  <a:pt x="671404" y="589667"/>
                </a:lnTo>
                <a:lnTo>
                  <a:pt x="0" y="5896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327154">
            <a:off x="6433473" y="2575554"/>
            <a:ext cx="426093" cy="374221"/>
          </a:xfrm>
          <a:custGeom>
            <a:avLst/>
            <a:gdLst/>
            <a:ahLst/>
            <a:cxnLst/>
            <a:rect l="l" t="t" r="r" b="b"/>
            <a:pathLst>
              <a:path w="426093" h="374221">
                <a:moveTo>
                  <a:pt x="0" y="0"/>
                </a:moveTo>
                <a:lnTo>
                  <a:pt x="426093" y="0"/>
                </a:lnTo>
                <a:lnTo>
                  <a:pt x="426093" y="374221"/>
                </a:lnTo>
                <a:lnTo>
                  <a:pt x="0" y="3742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4097" y="742955"/>
            <a:ext cx="1223220" cy="1131479"/>
          </a:xfrm>
          <a:custGeom>
            <a:avLst/>
            <a:gdLst/>
            <a:ahLst/>
            <a:cxnLst/>
            <a:rect l="l" t="t" r="r" b="b"/>
            <a:pathLst>
              <a:path w="1223220" h="1131479">
                <a:moveTo>
                  <a:pt x="0" y="0"/>
                </a:moveTo>
                <a:lnTo>
                  <a:pt x="1223220" y="0"/>
                </a:lnTo>
                <a:lnTo>
                  <a:pt x="1223220" y="1131479"/>
                </a:lnTo>
                <a:lnTo>
                  <a:pt x="0" y="1131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53093" y="6155546"/>
            <a:ext cx="1374218" cy="1271151"/>
          </a:xfrm>
          <a:custGeom>
            <a:avLst/>
            <a:gdLst/>
            <a:ahLst/>
            <a:cxnLst/>
            <a:rect l="l" t="t" r="r" b="b"/>
            <a:pathLst>
              <a:path w="1374218" h="1271151">
                <a:moveTo>
                  <a:pt x="0" y="0"/>
                </a:moveTo>
                <a:lnTo>
                  <a:pt x="1374218" y="0"/>
                </a:lnTo>
                <a:lnTo>
                  <a:pt x="1374218" y="1271152"/>
                </a:lnTo>
                <a:lnTo>
                  <a:pt x="0" y="1271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53930" y="4645123"/>
            <a:ext cx="1661462" cy="1471330"/>
          </a:xfrm>
          <a:custGeom>
            <a:avLst/>
            <a:gdLst/>
            <a:ahLst/>
            <a:cxnLst/>
            <a:rect l="l" t="t" r="r" b="b"/>
            <a:pathLst>
              <a:path w="1661462" h="1471330">
                <a:moveTo>
                  <a:pt x="0" y="0"/>
                </a:moveTo>
                <a:lnTo>
                  <a:pt x="1661463" y="0"/>
                </a:lnTo>
                <a:lnTo>
                  <a:pt x="1661463" y="1471330"/>
                </a:lnTo>
                <a:lnTo>
                  <a:pt x="0" y="14713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1642" y="1989809"/>
            <a:ext cx="1417187" cy="1255009"/>
          </a:xfrm>
          <a:custGeom>
            <a:avLst/>
            <a:gdLst/>
            <a:ahLst/>
            <a:cxnLst/>
            <a:rect l="l" t="t" r="r" b="b"/>
            <a:pathLst>
              <a:path w="1417187" h="1255009">
                <a:moveTo>
                  <a:pt x="0" y="0"/>
                </a:moveTo>
                <a:lnTo>
                  <a:pt x="1417187" y="0"/>
                </a:lnTo>
                <a:lnTo>
                  <a:pt x="1417187" y="1255009"/>
                </a:lnTo>
                <a:lnTo>
                  <a:pt x="0" y="12550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761295" y="1169471"/>
            <a:ext cx="2839856" cy="1270190"/>
          </a:xfrm>
          <a:custGeom>
            <a:avLst/>
            <a:gdLst/>
            <a:ahLst/>
            <a:cxnLst/>
            <a:rect l="l" t="t" r="r" b="b"/>
            <a:pathLst>
              <a:path w="2839856" h="1270190">
                <a:moveTo>
                  <a:pt x="0" y="0"/>
                </a:moveTo>
                <a:lnTo>
                  <a:pt x="2839857" y="0"/>
                </a:lnTo>
                <a:lnTo>
                  <a:pt x="2839857" y="1270190"/>
                </a:lnTo>
                <a:lnTo>
                  <a:pt x="0" y="12701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910510" y="4725694"/>
            <a:ext cx="2551941" cy="1141414"/>
          </a:xfrm>
          <a:custGeom>
            <a:avLst/>
            <a:gdLst/>
            <a:ahLst/>
            <a:cxnLst/>
            <a:rect l="l" t="t" r="r" b="b"/>
            <a:pathLst>
              <a:path w="2551941" h="1141414">
                <a:moveTo>
                  <a:pt x="0" y="0"/>
                </a:moveTo>
                <a:lnTo>
                  <a:pt x="2551941" y="0"/>
                </a:lnTo>
                <a:lnTo>
                  <a:pt x="2551941" y="1141414"/>
                </a:lnTo>
                <a:lnTo>
                  <a:pt x="0" y="1141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668103" y="2891576"/>
            <a:ext cx="3018429" cy="1350061"/>
          </a:xfrm>
          <a:custGeom>
            <a:avLst/>
            <a:gdLst/>
            <a:ahLst/>
            <a:cxnLst/>
            <a:rect l="l" t="t" r="r" b="b"/>
            <a:pathLst>
              <a:path w="3018429" h="1350061">
                <a:moveTo>
                  <a:pt x="0" y="0"/>
                </a:moveTo>
                <a:lnTo>
                  <a:pt x="3018429" y="0"/>
                </a:lnTo>
                <a:lnTo>
                  <a:pt x="3018429" y="1350061"/>
                </a:lnTo>
                <a:lnTo>
                  <a:pt x="0" y="13500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086280" y="859871"/>
            <a:ext cx="1025941" cy="873349"/>
          </a:xfrm>
          <a:custGeom>
            <a:avLst/>
            <a:gdLst/>
            <a:ahLst/>
            <a:cxnLst/>
            <a:rect l="l" t="t" r="r" b="b"/>
            <a:pathLst>
              <a:path w="1025941" h="873349">
                <a:moveTo>
                  <a:pt x="0" y="0"/>
                </a:moveTo>
                <a:lnTo>
                  <a:pt x="1025941" y="0"/>
                </a:lnTo>
                <a:lnTo>
                  <a:pt x="1025941" y="873348"/>
                </a:lnTo>
                <a:lnTo>
                  <a:pt x="0" y="87334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083468" y="2087749"/>
            <a:ext cx="1010224" cy="1017389"/>
          </a:xfrm>
          <a:custGeom>
            <a:avLst/>
            <a:gdLst/>
            <a:ahLst/>
            <a:cxnLst/>
            <a:rect l="l" t="t" r="r" b="b"/>
            <a:pathLst>
              <a:path w="1010224" h="1017389">
                <a:moveTo>
                  <a:pt x="0" y="0"/>
                </a:moveTo>
                <a:lnTo>
                  <a:pt x="1010224" y="0"/>
                </a:lnTo>
                <a:lnTo>
                  <a:pt x="1010224" y="1017388"/>
                </a:lnTo>
                <a:lnTo>
                  <a:pt x="0" y="101738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962673" y="3400059"/>
            <a:ext cx="1054630" cy="995066"/>
          </a:xfrm>
          <a:custGeom>
            <a:avLst/>
            <a:gdLst/>
            <a:ahLst/>
            <a:cxnLst/>
            <a:rect l="l" t="t" r="r" b="b"/>
            <a:pathLst>
              <a:path w="1054630" h="995066">
                <a:moveTo>
                  <a:pt x="0" y="0"/>
                </a:moveTo>
                <a:lnTo>
                  <a:pt x="1054630" y="0"/>
                </a:lnTo>
                <a:lnTo>
                  <a:pt x="1054630" y="995067"/>
                </a:lnTo>
                <a:lnTo>
                  <a:pt x="0" y="99506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54235" y="4904161"/>
            <a:ext cx="955535" cy="878579"/>
          </a:xfrm>
          <a:custGeom>
            <a:avLst/>
            <a:gdLst/>
            <a:ahLst/>
            <a:cxnLst/>
            <a:rect l="l" t="t" r="r" b="b"/>
            <a:pathLst>
              <a:path w="955535" h="878579">
                <a:moveTo>
                  <a:pt x="0" y="0"/>
                </a:moveTo>
                <a:lnTo>
                  <a:pt x="955535" y="0"/>
                </a:lnTo>
                <a:lnTo>
                  <a:pt x="955535" y="878579"/>
                </a:lnTo>
                <a:lnTo>
                  <a:pt x="0" y="87857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216990" y="6366600"/>
            <a:ext cx="1106814" cy="1030218"/>
          </a:xfrm>
          <a:custGeom>
            <a:avLst/>
            <a:gdLst/>
            <a:ahLst/>
            <a:cxnLst/>
            <a:rect l="l" t="t" r="r" b="b"/>
            <a:pathLst>
              <a:path w="1106814" h="1030218">
                <a:moveTo>
                  <a:pt x="0" y="0"/>
                </a:moveTo>
                <a:lnTo>
                  <a:pt x="1106814" y="0"/>
                </a:lnTo>
                <a:lnTo>
                  <a:pt x="1106814" y="1030218"/>
                </a:lnTo>
                <a:lnTo>
                  <a:pt x="0" y="103021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529381" y="5593694"/>
            <a:ext cx="1447208" cy="1288015"/>
          </a:xfrm>
          <a:custGeom>
            <a:avLst/>
            <a:gdLst/>
            <a:ahLst/>
            <a:cxnLst/>
            <a:rect l="l" t="t" r="r" b="b"/>
            <a:pathLst>
              <a:path w="1447208" h="1288015">
                <a:moveTo>
                  <a:pt x="0" y="0"/>
                </a:moveTo>
                <a:lnTo>
                  <a:pt x="1447207" y="0"/>
                </a:lnTo>
                <a:lnTo>
                  <a:pt x="1447207" y="1288015"/>
                </a:lnTo>
                <a:lnTo>
                  <a:pt x="0" y="128801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232799" y="1328209"/>
            <a:ext cx="2729864" cy="2729864"/>
          </a:xfrm>
          <a:custGeom>
            <a:avLst/>
            <a:gdLst/>
            <a:ahLst/>
            <a:cxnLst/>
            <a:rect l="l" t="t" r="r" b="b"/>
            <a:pathLst>
              <a:path w="2729864" h="2729864">
                <a:moveTo>
                  <a:pt x="0" y="0"/>
                </a:moveTo>
                <a:lnTo>
                  <a:pt x="2729865" y="0"/>
                </a:lnTo>
                <a:lnTo>
                  <a:pt x="2729865" y="2729864"/>
                </a:lnTo>
                <a:lnTo>
                  <a:pt x="0" y="272986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754285" y="2724564"/>
            <a:ext cx="2991052" cy="141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2</a:t>
            </a:r>
          </a:p>
          <a:p>
            <a:pPr algn="ctr">
              <a:lnSpc>
                <a:spcPts val="2178"/>
              </a:lnSpc>
            </a:pPr>
            <a:r>
              <a:rPr lang="en-US" sz="1556">
                <a:solidFill>
                  <a:srgbClr val="000000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จดจำสัตว์ที่กัดให้ได้เพื่อสืบหาเจ้าของ/ </a:t>
            </a:r>
          </a:p>
          <a:p>
            <a:pPr algn="ctr">
              <a:lnSpc>
                <a:spcPts val="2178"/>
              </a:lnSpc>
            </a:pPr>
            <a:r>
              <a:rPr lang="en-US" sz="1556">
                <a:solidFill>
                  <a:srgbClr val="000000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กักหมา-แมว ไว้ดูอาการ 10 วัน</a:t>
            </a:r>
          </a:p>
          <a:p>
            <a:pPr algn="ctr">
              <a:lnSpc>
                <a:spcPts val="2178"/>
              </a:lnSpc>
            </a:pPr>
            <a:r>
              <a:rPr lang="en-US" sz="1556">
                <a:solidFill>
                  <a:srgbClr val="000000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 สอบถามประวัติการฉีดวัคซีน</a:t>
            </a:r>
          </a:p>
          <a:p>
            <a:pPr algn="ctr">
              <a:lnSpc>
                <a:spcPts val="2178"/>
              </a:lnSpc>
              <a:spcBef>
                <a:spcPct val="0"/>
              </a:spcBef>
            </a:pPr>
            <a:r>
              <a:rPr lang="en-US" sz="1556">
                <a:solidFill>
                  <a:srgbClr val="000000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ป้องกันโรคพิษสุนัขบ้า</a:t>
            </a:r>
          </a:p>
        </p:txBody>
      </p:sp>
      <p:sp>
        <p:nvSpPr>
          <p:cNvPr id="25" name="Freeform 25"/>
          <p:cNvSpPr/>
          <p:nvPr/>
        </p:nvSpPr>
        <p:spPr>
          <a:xfrm>
            <a:off x="9020153" y="6558838"/>
            <a:ext cx="1065704" cy="948477"/>
          </a:xfrm>
          <a:custGeom>
            <a:avLst/>
            <a:gdLst/>
            <a:ahLst/>
            <a:cxnLst/>
            <a:rect l="l" t="t" r="r" b="b"/>
            <a:pathLst>
              <a:path w="1065704" h="948477">
                <a:moveTo>
                  <a:pt x="0" y="0"/>
                </a:moveTo>
                <a:lnTo>
                  <a:pt x="1065704" y="0"/>
                </a:lnTo>
                <a:lnTo>
                  <a:pt x="1065704" y="948477"/>
                </a:lnTo>
                <a:lnTo>
                  <a:pt x="0" y="94847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3945393" y="4541576"/>
            <a:ext cx="2463850" cy="114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 spc="38">
                <a:solidFill>
                  <a:srgbClr val="D66E39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3</a:t>
            </a:r>
          </a:p>
          <a:p>
            <a:pPr algn="ctr">
              <a:lnSpc>
                <a:spcPts val="2178"/>
              </a:lnSpc>
            </a:pPr>
            <a:r>
              <a:rPr lang="en-US" sz="1556" spc="3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ไปหาหมอหรือเจ้าหน้าที่สาธารณสุขเพื่อรับการป้องกัน</a:t>
            </a:r>
          </a:p>
          <a:p>
            <a:pPr algn="ctr">
              <a:lnSpc>
                <a:spcPts val="2178"/>
              </a:lnSpc>
            </a:pPr>
            <a:r>
              <a:rPr lang="en-US" sz="1556" spc="3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ที่ถูกต้อง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24238" y="5509484"/>
            <a:ext cx="3261176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5"/>
              </a:lnSpc>
            </a:pPr>
            <a:r>
              <a:rPr lang="en-US" sz="1904">
                <a:solidFill>
                  <a:srgbClr val="698883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3 ให้ ป้องกันโรคพิษสุนัขบ้า</a:t>
            </a:r>
          </a:p>
          <a:p>
            <a:pPr marL="348124" lvl="1" indent="-174062" algn="l">
              <a:lnSpc>
                <a:spcPts val="1934"/>
              </a:lnSpc>
              <a:buFont typeface="Arial"/>
              <a:buChar char="•"/>
            </a:pPr>
            <a:r>
              <a:rPr lang="en-US" sz="1612">
                <a:solidFill>
                  <a:srgbClr val="698883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ให้ความรู้</a:t>
            </a:r>
          </a:p>
          <a:p>
            <a:pPr marL="348124" lvl="1" indent="-174062" algn="l">
              <a:lnSpc>
                <a:spcPts val="1934"/>
              </a:lnSpc>
              <a:buFont typeface="Arial"/>
              <a:buChar char="•"/>
            </a:pPr>
            <a:r>
              <a:rPr lang="en-US" sz="1612">
                <a:solidFill>
                  <a:srgbClr val="698883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ให้วัคซีน</a:t>
            </a:r>
          </a:p>
          <a:p>
            <a:pPr marL="348124" lvl="1" indent="-174062" algn="l">
              <a:lnSpc>
                <a:spcPts val="1934"/>
              </a:lnSpc>
              <a:buFont typeface="Arial"/>
              <a:buChar char="•"/>
            </a:pPr>
            <a:r>
              <a:rPr lang="en-US" sz="1612">
                <a:solidFill>
                  <a:srgbClr val="698883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ให้เมืองไทยปลอดภัยจากพิษสุนัขบ้า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193553" y="936998"/>
            <a:ext cx="2892304" cy="51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8"/>
              </a:lnSpc>
            </a:pPr>
            <a:r>
              <a:rPr lang="en-US" sz="3726">
                <a:solidFill>
                  <a:srgbClr val="FFFFFF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โรคพิษสุนัขบ้า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201278" y="4367207"/>
            <a:ext cx="3255059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1"/>
              </a:lnSpc>
            </a:pPr>
            <a:r>
              <a:rPr lang="en-US" sz="2034">
                <a:solidFill>
                  <a:srgbClr val="FFFFFF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ป้องกันและหลีกเลี่ยง </a:t>
            </a:r>
          </a:p>
          <a:p>
            <a:pPr algn="l">
              <a:lnSpc>
                <a:spcPts val="2321"/>
              </a:lnSpc>
            </a:pPr>
            <a:r>
              <a:rPr lang="en-US" sz="1934">
                <a:solidFill>
                  <a:srgbClr val="FFFFFF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ลดความเสี่ยง จากการถูกสุนัขกัด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55056" y="78128"/>
            <a:ext cx="3575922" cy="778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8"/>
              </a:lnSpc>
            </a:pPr>
            <a:r>
              <a:rPr lang="en-US" sz="2334" spc="-93" dirty="0" err="1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เมื่อถูก</a:t>
            </a:r>
            <a:r>
              <a:rPr lang="en-US" sz="2334" spc="-93" dirty="0" err="1">
                <a:solidFill>
                  <a:srgbClr val="FF3131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สุนัขหรือแมว</a:t>
            </a:r>
            <a:r>
              <a:rPr lang="en-US" sz="2334" spc="-93" dirty="0">
                <a:solidFill>
                  <a:srgbClr val="FF3131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 </a:t>
            </a:r>
            <a:r>
              <a:rPr lang="en-US" sz="2334" spc="-93" dirty="0" err="1">
                <a:solidFill>
                  <a:srgbClr val="FF3131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กัด</a:t>
            </a:r>
            <a:r>
              <a:rPr lang="en-US" sz="2334" spc="-93" dirty="0">
                <a:solidFill>
                  <a:srgbClr val="FF3131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 </a:t>
            </a:r>
            <a:r>
              <a:rPr lang="en-US" sz="2334" spc="-93" dirty="0" err="1">
                <a:solidFill>
                  <a:srgbClr val="FF3131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ข่วน</a:t>
            </a:r>
            <a:r>
              <a:rPr lang="en-US" sz="2334" spc="-93" dirty="0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 </a:t>
            </a:r>
          </a:p>
          <a:p>
            <a:pPr algn="ctr">
              <a:lnSpc>
                <a:spcPts val="2995"/>
              </a:lnSpc>
            </a:pPr>
            <a:r>
              <a:rPr lang="en-US" sz="2139" spc="-85" dirty="0" err="1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ต้องทำดังนี้</a:t>
            </a:r>
            <a:endParaRPr lang="en-US" sz="2139" spc="-85" dirty="0">
              <a:solidFill>
                <a:srgbClr val="A25128"/>
              </a:solidFill>
              <a:latin typeface="Doughnut Font TH Bold"/>
              <a:ea typeface="Doughnut Font TH Bold"/>
              <a:cs typeface="Doughnut Font TH Bold"/>
              <a:sym typeface="Doughnut Font TH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52737" y="4773788"/>
            <a:ext cx="2463850" cy="1061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3C2B2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ย4</a:t>
            </a:r>
          </a:p>
          <a:p>
            <a:pPr algn="ctr">
              <a:lnSpc>
                <a:spcPts val="1906"/>
              </a:lnSpc>
            </a:pPr>
            <a:r>
              <a:rPr lang="en-US" sz="1361">
                <a:solidFill>
                  <a:srgbClr val="D66E39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อย่าหยิบ</a:t>
            </a:r>
          </a:p>
          <a:p>
            <a:pPr algn="ctr">
              <a:lnSpc>
                <a:spcPts val="1906"/>
              </a:lnSpc>
            </a:pPr>
            <a:r>
              <a:rPr lang="en-US" sz="1361">
                <a:solidFill>
                  <a:srgbClr val="A25128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จานข้าวหรือเคลื่อนย้ายอาหาร</a:t>
            </a:r>
          </a:p>
          <a:p>
            <a:pPr marL="0" lvl="0" indent="0" algn="ctr"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A25128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ขณะสุนัขกำลังกินอาหาร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-21690" y="3247686"/>
            <a:ext cx="2463850" cy="1061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3C2B2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ย3</a:t>
            </a:r>
          </a:p>
          <a:p>
            <a:pPr algn="ctr">
              <a:lnSpc>
                <a:spcPts val="1906"/>
              </a:lnSpc>
            </a:pPr>
            <a:r>
              <a:rPr lang="en-US" sz="1361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อย่าแยก</a:t>
            </a:r>
          </a:p>
          <a:p>
            <a:pPr algn="ctr">
              <a:lnSpc>
                <a:spcPts val="1906"/>
              </a:lnSpc>
            </a:pPr>
            <a:r>
              <a:rPr lang="en-US" sz="136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สุนัขที่กำลังกัดกัน</a:t>
            </a:r>
          </a:p>
          <a:p>
            <a:pPr marL="0" lvl="0" indent="0" algn="ctr"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ด้วยมือเปล่า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8277" y="6009018"/>
            <a:ext cx="2463850" cy="1061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3C2B2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ย5</a:t>
            </a:r>
          </a:p>
          <a:p>
            <a:pPr algn="ctr">
              <a:lnSpc>
                <a:spcPts val="1906"/>
              </a:lnSpc>
            </a:pPr>
            <a:r>
              <a:rPr lang="en-US" sz="1361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อย่ายุ่ง</a:t>
            </a:r>
          </a:p>
          <a:p>
            <a:pPr algn="ctr">
              <a:lnSpc>
                <a:spcPts val="1906"/>
              </a:lnSpc>
            </a:pPr>
            <a:r>
              <a:rPr lang="en-US" sz="136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หรือเข้าใกล้สุนัขที่ไม่รู้จัก</a:t>
            </a:r>
          </a:p>
          <a:p>
            <a:pPr marL="0" lvl="0" indent="0" algn="ctr"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หรือไม่มีเจ้าของ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0811" y="1951709"/>
            <a:ext cx="2463850" cy="111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3C2B2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ย2</a:t>
            </a:r>
          </a:p>
          <a:p>
            <a:pPr algn="ctr">
              <a:lnSpc>
                <a:spcPts val="2042"/>
              </a:lnSpc>
            </a:pPr>
            <a:r>
              <a:rPr lang="en-US" sz="1459">
                <a:solidFill>
                  <a:srgbClr val="D66E39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อย่าเหยียบ</a:t>
            </a:r>
          </a:p>
          <a:p>
            <a:pPr algn="ctr">
              <a:lnSpc>
                <a:spcPts val="2042"/>
              </a:lnSpc>
            </a:pPr>
            <a:r>
              <a:rPr lang="en-US" sz="1459">
                <a:solidFill>
                  <a:srgbClr val="A25128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หาง หัว ตัว ขา</a:t>
            </a:r>
            <a:r>
              <a:rPr lang="en-US" sz="1459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 </a:t>
            </a:r>
          </a:p>
          <a:p>
            <a:pPr marL="0" lvl="0" indent="0" algn="ctr">
              <a:lnSpc>
                <a:spcPts val="2042"/>
              </a:lnSpc>
              <a:spcBef>
                <a:spcPct val="0"/>
              </a:spcBef>
            </a:pPr>
            <a:r>
              <a:rPr lang="en-US" sz="1459">
                <a:solidFill>
                  <a:srgbClr val="A25128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หรือทำให้สุนัขตกใจ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-21690" y="767118"/>
            <a:ext cx="2463850" cy="82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3C2B2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ย1 </a:t>
            </a:r>
          </a:p>
          <a:p>
            <a:pPr algn="ctr">
              <a:lnSpc>
                <a:spcPts val="1906"/>
              </a:lnSpc>
            </a:pPr>
            <a:r>
              <a:rPr lang="en-US" sz="1361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อย่าแหย่</a:t>
            </a:r>
          </a:p>
          <a:p>
            <a:pPr marL="0" lvl="0" indent="0" algn="ctr"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สุนัขให้โมโห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945393" y="962426"/>
            <a:ext cx="2457641" cy="145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 spc="38" dirty="0">
                <a:solidFill>
                  <a:srgbClr val="D66E39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1</a:t>
            </a:r>
          </a:p>
          <a:p>
            <a:pPr algn="ctr">
              <a:lnSpc>
                <a:spcPts val="2178"/>
              </a:lnSpc>
            </a:pPr>
            <a:r>
              <a:rPr lang="en-US" sz="1556" spc="31" dirty="0" err="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ล้างแผลให้สะอาดด้วยน้ำและสบู่หลายๆ</a:t>
            </a:r>
            <a:r>
              <a:rPr lang="en-US" sz="1556" spc="31" dirty="0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 </a:t>
            </a:r>
            <a:r>
              <a:rPr lang="en-US" sz="1556" spc="31" dirty="0" err="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ครั้ง</a:t>
            </a:r>
            <a:r>
              <a:rPr lang="en-US" sz="1556" spc="31" dirty="0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 </a:t>
            </a:r>
            <a:r>
              <a:rPr lang="en-US" sz="1556" spc="31" dirty="0" err="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ให้ถึงก้นแผล</a:t>
            </a:r>
            <a:r>
              <a:rPr lang="en-US" sz="1556" spc="31" dirty="0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 </a:t>
            </a:r>
            <a:r>
              <a:rPr lang="en-US" sz="1556" spc="31" dirty="0" err="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ล้างสบู่ออกให้หมด</a:t>
            </a:r>
            <a:r>
              <a:rPr lang="en-US" sz="1556" spc="31" dirty="0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 </a:t>
            </a:r>
            <a:r>
              <a:rPr lang="en-US" sz="1556" spc="31" dirty="0" err="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เช็ดแผล</a:t>
            </a:r>
            <a:endParaRPr lang="en-US" sz="1556" spc="31" dirty="0">
              <a:solidFill>
                <a:srgbClr val="D66E39"/>
              </a:solidFill>
              <a:latin typeface="Doughnut Font TH"/>
              <a:ea typeface="Doughnut Font TH"/>
              <a:cs typeface="Doughnut Font TH"/>
              <a:sym typeface="Doughnut Font TH"/>
            </a:endParaRPr>
          </a:p>
          <a:p>
            <a:pPr algn="ctr">
              <a:lnSpc>
                <a:spcPts val="2178"/>
              </a:lnSpc>
            </a:pPr>
            <a:r>
              <a:rPr lang="en-US" sz="1556" spc="31" dirty="0" err="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ให้แห้ง</a:t>
            </a:r>
            <a:r>
              <a:rPr lang="en-US" sz="1556" spc="31" dirty="0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 </a:t>
            </a:r>
            <a:r>
              <a:rPr lang="en-US" sz="1556" spc="31" dirty="0" err="1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ใส่ยารักษาแผลสด</a:t>
            </a:r>
            <a:endParaRPr lang="en-US" sz="1556" spc="31" dirty="0">
              <a:solidFill>
                <a:srgbClr val="D66E39"/>
              </a:solidFill>
              <a:latin typeface="Doughnut Font TH"/>
              <a:ea typeface="Doughnut Font TH"/>
              <a:cs typeface="Doughnut Font TH"/>
              <a:sym typeface="Doughnut Font TH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091101" y="4706069"/>
            <a:ext cx="3202764" cy="59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3457">
                <a:solidFill>
                  <a:srgbClr val="FFDBCE"/>
                </a:solidFill>
                <a:latin typeface="Garuda Bold"/>
                <a:ea typeface="Garuda Bold"/>
                <a:cs typeface="Garuda Bold"/>
                <a:sym typeface="Garuda Bold"/>
              </a:rPr>
              <a:t>___________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78991" y="6864719"/>
            <a:ext cx="3334018" cy="578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F3131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สุนัขกัด</a:t>
            </a:r>
            <a:r>
              <a:rPr lang="en-US" sz="1653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 ต้องล้างแผล ใส่ยา กักหมา</a:t>
            </a:r>
          </a:p>
          <a:p>
            <a:pPr algn="ctr">
              <a:lnSpc>
                <a:spcPts val="2451"/>
              </a:lnSpc>
              <a:spcBef>
                <a:spcPct val="0"/>
              </a:spcBef>
            </a:pPr>
            <a:r>
              <a:rPr lang="en-US" sz="1750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หาหมอ ฉีดวัคซีนต่อจนครบชุด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97230" y="58641"/>
            <a:ext cx="2726574" cy="421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4"/>
              </a:lnSpc>
              <a:spcBef>
                <a:spcPct val="0"/>
              </a:spcBef>
            </a:pPr>
            <a:r>
              <a:rPr lang="en-US" sz="2431">
                <a:solidFill>
                  <a:srgbClr val="82705E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คาถา </a:t>
            </a:r>
            <a:r>
              <a:rPr lang="en-US" sz="2431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5ย</a:t>
            </a:r>
            <a:r>
              <a:rPr lang="en-US" sz="2431">
                <a:solidFill>
                  <a:srgbClr val="82705E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 กันสุนัขกัด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3350" y="-406686"/>
            <a:ext cx="3433236" cy="8127348"/>
            <a:chOff x="0" y="0"/>
            <a:chExt cx="1704232" cy="4034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4232" cy="4034353"/>
            </a:xfrm>
            <a:custGeom>
              <a:avLst/>
              <a:gdLst/>
              <a:ahLst/>
              <a:cxnLst/>
              <a:rect l="l" t="t" r="r" b="b"/>
              <a:pathLst>
                <a:path w="1704232" h="4034353">
                  <a:moveTo>
                    <a:pt x="0" y="0"/>
                  </a:moveTo>
                  <a:lnTo>
                    <a:pt x="1704232" y="0"/>
                  </a:lnTo>
                  <a:lnTo>
                    <a:pt x="1704232" y="4034353"/>
                  </a:lnTo>
                  <a:lnTo>
                    <a:pt x="0" y="4034353"/>
                  </a:lnTo>
                  <a:close/>
                </a:path>
              </a:pathLst>
            </a:custGeom>
            <a:solidFill>
              <a:srgbClr val="F48585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458043" y="101333"/>
            <a:ext cx="2463850" cy="51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1"/>
              </a:lnSpc>
            </a:pPr>
            <a:r>
              <a:rPr lang="en-US" sz="3015" spc="-60">
                <a:solidFill>
                  <a:srgbClr val="FFFFFF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คำแนะนำ</a:t>
            </a:r>
          </a:p>
        </p:txBody>
      </p:sp>
      <p:sp>
        <p:nvSpPr>
          <p:cNvPr id="5" name="Freeform 5"/>
          <p:cNvSpPr/>
          <p:nvPr/>
        </p:nvSpPr>
        <p:spPr>
          <a:xfrm rot="-4318042">
            <a:off x="9642876" y="-800486"/>
            <a:ext cx="1758848" cy="1615981"/>
          </a:xfrm>
          <a:custGeom>
            <a:avLst/>
            <a:gdLst/>
            <a:ahLst/>
            <a:cxnLst/>
            <a:rect l="l" t="t" r="r" b="b"/>
            <a:pathLst>
              <a:path w="1758848" h="1615981">
                <a:moveTo>
                  <a:pt x="0" y="0"/>
                </a:moveTo>
                <a:lnTo>
                  <a:pt x="1758848" y="0"/>
                </a:lnTo>
                <a:lnTo>
                  <a:pt x="1758848" y="1615981"/>
                </a:lnTo>
                <a:lnTo>
                  <a:pt x="0" y="1615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136594">
            <a:off x="3139036" y="6514250"/>
            <a:ext cx="1351181" cy="2412824"/>
          </a:xfrm>
          <a:custGeom>
            <a:avLst/>
            <a:gdLst/>
            <a:ahLst/>
            <a:cxnLst/>
            <a:rect l="l" t="t" r="r" b="b"/>
            <a:pathLst>
              <a:path w="1351181" h="2412824">
                <a:moveTo>
                  <a:pt x="0" y="0"/>
                </a:moveTo>
                <a:lnTo>
                  <a:pt x="1351182" y="0"/>
                </a:lnTo>
                <a:lnTo>
                  <a:pt x="1351182" y="2412824"/>
                </a:lnTo>
                <a:lnTo>
                  <a:pt x="0" y="241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458043" y="1546946"/>
            <a:ext cx="2633543" cy="4484311"/>
            <a:chOff x="0" y="0"/>
            <a:chExt cx="943802" cy="16070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43802" cy="1607076"/>
            </a:xfrm>
            <a:custGeom>
              <a:avLst/>
              <a:gdLst/>
              <a:ahLst/>
              <a:cxnLst/>
              <a:rect l="l" t="t" r="r" b="b"/>
              <a:pathLst>
                <a:path w="943802" h="1607076">
                  <a:moveTo>
                    <a:pt x="108770" y="0"/>
                  </a:moveTo>
                  <a:lnTo>
                    <a:pt x="835032" y="0"/>
                  </a:lnTo>
                  <a:cubicBezTo>
                    <a:pt x="895104" y="0"/>
                    <a:pt x="943802" y="48698"/>
                    <a:pt x="943802" y="108770"/>
                  </a:cubicBezTo>
                  <a:lnTo>
                    <a:pt x="943802" y="1498305"/>
                  </a:lnTo>
                  <a:cubicBezTo>
                    <a:pt x="943802" y="1527153"/>
                    <a:pt x="932343" y="1554819"/>
                    <a:pt x="911944" y="1575218"/>
                  </a:cubicBezTo>
                  <a:cubicBezTo>
                    <a:pt x="891546" y="1595616"/>
                    <a:pt x="863880" y="1607076"/>
                    <a:pt x="835032" y="1607076"/>
                  </a:cubicBezTo>
                  <a:lnTo>
                    <a:pt x="108770" y="1607076"/>
                  </a:lnTo>
                  <a:cubicBezTo>
                    <a:pt x="48698" y="1607076"/>
                    <a:pt x="0" y="1558378"/>
                    <a:pt x="0" y="1498305"/>
                  </a:cubicBezTo>
                  <a:lnTo>
                    <a:pt x="0" y="108770"/>
                  </a:lnTo>
                  <a:cubicBezTo>
                    <a:pt x="0" y="48698"/>
                    <a:pt x="48698" y="0"/>
                    <a:pt x="108770" y="0"/>
                  </a:cubicBezTo>
                  <a:close/>
                </a:path>
              </a:pathLst>
            </a:custGeom>
            <a:solidFill>
              <a:srgbClr val="FFDBC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943802" cy="1626126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163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99169" y="1226313"/>
            <a:ext cx="1747676" cy="174767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89E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163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392875" y="4559475"/>
            <a:ext cx="1743375" cy="174337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89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163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240561" y="2705569"/>
            <a:ext cx="1932447" cy="193244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89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algn="ctr">
                <a:lnSpc>
                  <a:spcPts val="1634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3265615" y="2705569"/>
            <a:ext cx="4070564" cy="4854431"/>
          </a:xfrm>
          <a:custGeom>
            <a:avLst/>
            <a:gdLst/>
            <a:ahLst/>
            <a:cxnLst/>
            <a:rect l="l" t="t" r="r" b="b"/>
            <a:pathLst>
              <a:path w="4070564" h="4854431">
                <a:moveTo>
                  <a:pt x="0" y="0"/>
                </a:moveTo>
                <a:lnTo>
                  <a:pt x="4070564" y="0"/>
                </a:lnTo>
                <a:lnTo>
                  <a:pt x="4070564" y="4854431"/>
                </a:lnTo>
                <a:lnTo>
                  <a:pt x="0" y="48544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6000"/>
            </a:blip>
            <a:stretch>
              <a:fillRect t="-11803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46501" y="756000"/>
            <a:ext cx="2661861" cy="1949569"/>
          </a:xfrm>
          <a:custGeom>
            <a:avLst/>
            <a:gdLst/>
            <a:ahLst/>
            <a:cxnLst/>
            <a:rect l="l" t="t" r="r" b="b"/>
            <a:pathLst>
              <a:path w="2661861" h="1949569">
                <a:moveTo>
                  <a:pt x="0" y="0"/>
                </a:moveTo>
                <a:lnTo>
                  <a:pt x="2661861" y="0"/>
                </a:lnTo>
                <a:lnTo>
                  <a:pt x="2661861" y="1949569"/>
                </a:lnTo>
                <a:lnTo>
                  <a:pt x="0" y="19495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498244" y="2934547"/>
            <a:ext cx="3193756" cy="3193756"/>
          </a:xfrm>
          <a:custGeom>
            <a:avLst/>
            <a:gdLst/>
            <a:ahLst/>
            <a:cxnLst/>
            <a:rect l="l" t="t" r="r" b="b"/>
            <a:pathLst>
              <a:path w="3193756" h="3193756">
                <a:moveTo>
                  <a:pt x="0" y="0"/>
                </a:moveTo>
                <a:lnTo>
                  <a:pt x="3193756" y="0"/>
                </a:lnTo>
                <a:lnTo>
                  <a:pt x="3193756" y="3193755"/>
                </a:lnTo>
                <a:lnTo>
                  <a:pt x="0" y="31937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789310" y="183132"/>
            <a:ext cx="3113381" cy="2399834"/>
          </a:xfrm>
          <a:custGeom>
            <a:avLst/>
            <a:gdLst/>
            <a:ahLst/>
            <a:cxnLst/>
            <a:rect l="l" t="t" r="r" b="b"/>
            <a:pathLst>
              <a:path w="3113381" h="2399834">
                <a:moveTo>
                  <a:pt x="0" y="0"/>
                </a:moveTo>
                <a:lnTo>
                  <a:pt x="3113380" y="0"/>
                </a:lnTo>
                <a:lnTo>
                  <a:pt x="3113380" y="2399834"/>
                </a:lnTo>
                <a:lnTo>
                  <a:pt x="0" y="2399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3333" y="5655384"/>
            <a:ext cx="3436322" cy="2433376"/>
          </a:xfrm>
          <a:custGeom>
            <a:avLst/>
            <a:gdLst/>
            <a:ahLst/>
            <a:cxnLst/>
            <a:rect l="l" t="t" r="r" b="b"/>
            <a:pathLst>
              <a:path w="3436322" h="2433376">
                <a:moveTo>
                  <a:pt x="0" y="0"/>
                </a:moveTo>
                <a:lnTo>
                  <a:pt x="3436322" y="0"/>
                </a:lnTo>
                <a:lnTo>
                  <a:pt x="3436322" y="2433376"/>
                </a:lnTo>
                <a:lnTo>
                  <a:pt x="0" y="243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13595" y="2198936"/>
            <a:ext cx="2125550" cy="2261223"/>
          </a:xfrm>
          <a:custGeom>
            <a:avLst/>
            <a:gdLst/>
            <a:ahLst/>
            <a:cxnLst/>
            <a:rect l="l" t="t" r="r" b="b"/>
            <a:pathLst>
              <a:path w="2125550" h="2261223">
                <a:moveTo>
                  <a:pt x="0" y="0"/>
                </a:moveTo>
                <a:lnTo>
                  <a:pt x="2125549" y="0"/>
                </a:lnTo>
                <a:lnTo>
                  <a:pt x="2125549" y="2261223"/>
                </a:lnTo>
                <a:lnTo>
                  <a:pt x="0" y="22612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36889" y="3978011"/>
            <a:ext cx="2163716" cy="1553548"/>
          </a:xfrm>
          <a:custGeom>
            <a:avLst/>
            <a:gdLst/>
            <a:ahLst/>
            <a:cxnLst/>
            <a:rect l="l" t="t" r="r" b="b"/>
            <a:pathLst>
              <a:path w="2163716" h="1553548">
                <a:moveTo>
                  <a:pt x="0" y="0"/>
                </a:moveTo>
                <a:lnTo>
                  <a:pt x="2163716" y="0"/>
                </a:lnTo>
                <a:lnTo>
                  <a:pt x="2163716" y="1553548"/>
                </a:lnTo>
                <a:lnTo>
                  <a:pt x="0" y="15535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253455" y="6261652"/>
            <a:ext cx="1547718" cy="1120548"/>
          </a:xfrm>
          <a:custGeom>
            <a:avLst/>
            <a:gdLst/>
            <a:ahLst/>
            <a:cxnLst/>
            <a:rect l="l" t="t" r="r" b="b"/>
            <a:pathLst>
              <a:path w="1547718" h="1120548">
                <a:moveTo>
                  <a:pt x="0" y="0"/>
                </a:moveTo>
                <a:lnTo>
                  <a:pt x="1547719" y="0"/>
                </a:lnTo>
                <a:lnTo>
                  <a:pt x="1547719" y="1120549"/>
                </a:lnTo>
                <a:lnTo>
                  <a:pt x="0" y="112054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309759" y="5899339"/>
            <a:ext cx="3196361" cy="1198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</a:pPr>
            <a:r>
              <a:rPr lang="en-US" sz="1361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คนและสัตว์รับเชื้อโรคพิษสุนัขบ้าได้</a:t>
            </a:r>
          </a:p>
          <a:p>
            <a:pPr algn="ctr">
              <a:lnSpc>
                <a:spcPts val="1906"/>
              </a:lnSpc>
            </a:pPr>
            <a:r>
              <a:rPr lang="en-US" sz="1361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เมื่อถูกสัตว์ที่เป็นโรคนี้กัดหรือข่วน </a:t>
            </a:r>
          </a:p>
          <a:p>
            <a:pPr algn="ctr">
              <a:lnSpc>
                <a:spcPts val="1906"/>
              </a:lnSpc>
            </a:pPr>
            <a:r>
              <a:rPr lang="en-US" sz="1361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โดยเชื้อจะอยู่ในน้ำลาย ถ้าเป็นสุนัขและแมว จะพบว่ามีเชื้อโรคพิษสุนัขบ้าออกมากับน้ำลายตั้งแต่ก่อนแสดงอาการ 1-7 วัน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46501" y="202182"/>
            <a:ext cx="2923154" cy="42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09"/>
              </a:lnSpc>
              <a:spcBef>
                <a:spcPct val="0"/>
              </a:spcBef>
            </a:pPr>
            <a:r>
              <a:rPr lang="en-US" sz="2918" spc="-116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โรคพิษสุนัขบ้า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46501" y="1071681"/>
            <a:ext cx="2739358" cy="125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8"/>
              </a:lnSpc>
            </a:pPr>
            <a:r>
              <a:rPr lang="en-US" sz="1556">
                <a:solidFill>
                  <a:srgbClr val="3C2B2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โรคพิษสุนัขบ้า หรือโรคกลัวน้ำ</a:t>
            </a:r>
            <a:r>
              <a:rPr lang="en-US" sz="1556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 </a:t>
            </a:r>
          </a:p>
          <a:p>
            <a:pPr marL="0" lvl="0" indent="0" algn="ctr">
              <a:lnSpc>
                <a:spcPts val="2042"/>
              </a:lnSpc>
              <a:spcBef>
                <a:spcPct val="0"/>
              </a:spcBef>
            </a:pPr>
            <a:r>
              <a:rPr lang="en-US" sz="1459">
                <a:solidFill>
                  <a:srgbClr val="D66E39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เกิดจากเชื้อไวรัสเรบี่ส์ เป็นไปได้ในสัตว์เลี้ยงลูกด้วยนมทุกชนิด เช่น ชะนี กระรอก กระแต โดยพบมากที่สุดในสุนัข และรองลงมาคือ แมว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114075" y="681349"/>
            <a:ext cx="2694030" cy="1577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5"/>
              </a:lnSpc>
            </a:pPr>
            <a:r>
              <a:rPr lang="en-US" sz="996">
                <a:solidFill>
                  <a:srgbClr val="A25128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         ส่วนใหญ่ระยะฟักตัวของโรค ตั้งแต่ 3 สัปดาห์ - 6 เดือน แต่บางรายมีระยะฟักตัวสั้นมาก</a:t>
            </a:r>
          </a:p>
          <a:p>
            <a:pPr algn="l">
              <a:lnSpc>
                <a:spcPts val="1395"/>
              </a:lnSpc>
            </a:pPr>
            <a:r>
              <a:rPr lang="en-US" sz="996">
                <a:solidFill>
                  <a:srgbClr val="A25128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ไม่ถึงสัปดาห์ หรืออาจเกิน 1 ปี อาการเริ่มแรกคือ เบื่ออาหาร เจ็บคอ มีไข้ อ่อนเพลีย มีอาการคันรุนแรงบริเวณที่ถูกกัดแล้วลามไปส่วนอื่น กระสับกระส่าย </a:t>
            </a:r>
          </a:p>
          <a:p>
            <a:pPr algn="l">
              <a:lnSpc>
                <a:spcPts val="1395"/>
              </a:lnSpc>
            </a:pPr>
            <a:r>
              <a:rPr lang="en-US" sz="996">
                <a:solidFill>
                  <a:srgbClr val="A25128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กลัวแสง กลัวลม ไม่ชอบเสียงดัง เพ้อเจ้อ กลืนลำบาก โดยเฉพาะของเหลว กลัวน้ำ ปวดท้องน้อยและ</a:t>
            </a:r>
          </a:p>
          <a:p>
            <a:pPr algn="l">
              <a:lnSpc>
                <a:spcPts val="1395"/>
              </a:lnSpc>
            </a:pPr>
            <a:r>
              <a:rPr lang="en-US" sz="996">
                <a:solidFill>
                  <a:srgbClr val="A25128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ขากล้ามเนื้อกระตุก แน่นหน้าอก หายใจไม่ออก </a:t>
            </a:r>
          </a:p>
          <a:p>
            <a:pPr marL="0" lvl="0" indent="0" algn="l">
              <a:lnSpc>
                <a:spcPts val="1395"/>
              </a:lnSpc>
              <a:spcBef>
                <a:spcPct val="0"/>
              </a:spcBef>
            </a:pPr>
            <a:r>
              <a:rPr lang="en-US" sz="996">
                <a:solidFill>
                  <a:srgbClr val="A25128"/>
                </a:solidFill>
                <a:latin typeface="Doughnut Font TH"/>
                <a:ea typeface="Doughnut Font TH"/>
                <a:cs typeface="Doughnut Font TH"/>
                <a:sym typeface="Doughnut Font TH"/>
              </a:rPr>
              <a:t>เกร็ง อัมพาต หมดสติ และตายในที่สุด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039577" y="327826"/>
            <a:ext cx="2463850" cy="273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4"/>
              </a:lnSpc>
              <a:spcBef>
                <a:spcPct val="0"/>
              </a:spcBef>
            </a:pPr>
            <a:r>
              <a:rPr lang="en-US" sz="1653">
                <a:solidFill>
                  <a:srgbClr val="D66E39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อาการที่พบในคน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039577" y="2818451"/>
            <a:ext cx="2480429" cy="34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5"/>
              </a:lnSpc>
              <a:spcBef>
                <a:spcPct val="0"/>
              </a:spcBef>
            </a:pPr>
            <a:r>
              <a:rPr lang="en-US" sz="996">
                <a:solidFill>
                  <a:srgbClr val="A25128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สัตว์ที่มีเชื้อโรคพิษสุนัขบ้า อาจแสดงอาการได้ 3 ระยะ ได้แก่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69655" y="2431788"/>
            <a:ext cx="2480429" cy="273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  <a:spcBef>
                <a:spcPct val="0"/>
              </a:spcBef>
            </a:pPr>
            <a:r>
              <a:rPr lang="en-US" sz="1653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อาการที่พบในสุนัข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29371" y="3349009"/>
            <a:ext cx="769694" cy="190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4"/>
              </a:lnSpc>
              <a:spcBef>
                <a:spcPct val="0"/>
              </a:spcBef>
            </a:pPr>
            <a:r>
              <a:rPr lang="en-US" sz="1167" u="sng" dirty="0" err="1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ระยะแ</a:t>
            </a:r>
            <a:r>
              <a:rPr lang="th-TH" sz="1167" u="sng" dirty="0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ร</a:t>
            </a:r>
            <a:r>
              <a:rPr lang="en-US" sz="1167" u="sng" dirty="0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ก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82370" y="3611934"/>
            <a:ext cx="2905499" cy="17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  <a:spcBef>
                <a:spcPct val="0"/>
              </a:spcBef>
            </a:pPr>
            <a:r>
              <a:rPr lang="en-US" sz="1069" dirty="0" err="1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สุนัขจะมีอารมณ์แปรปรวนและนิสัยเปลี่ยนไปจากเดิม</a:t>
            </a:r>
            <a:endParaRPr lang="en-US" sz="1069" dirty="0">
              <a:solidFill>
                <a:srgbClr val="000000"/>
              </a:solidFill>
              <a:latin typeface="Doughnut Font TH Bold"/>
              <a:ea typeface="Doughnut Font TH Bold"/>
              <a:cs typeface="Doughnut Font TH Bold"/>
              <a:sym typeface="Doughnut Font TH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982370" y="3988261"/>
            <a:ext cx="931521" cy="193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4"/>
              </a:lnSpc>
              <a:spcBef>
                <a:spcPct val="0"/>
              </a:spcBef>
            </a:pPr>
            <a:r>
              <a:rPr lang="en-US" sz="1167" u="sng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ระยะตื่นเต้น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82370" y="4292143"/>
            <a:ext cx="2990980" cy="54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"/>
              </a:lnSpc>
            </a:pPr>
            <a:r>
              <a:rPr lang="en-US" sz="1069" dirty="0" err="1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สุนัขเริ่มมีอาการทางประสาท</a:t>
            </a:r>
            <a:r>
              <a:rPr lang="en-US" sz="1069" dirty="0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 </a:t>
            </a:r>
            <a:r>
              <a:rPr lang="en-US" sz="1069" dirty="0" err="1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กระวนกระวาย</a:t>
            </a:r>
            <a:endParaRPr lang="en-US" sz="1069" dirty="0">
              <a:solidFill>
                <a:srgbClr val="000000"/>
              </a:solidFill>
              <a:latin typeface="Doughnut Font TH Bold"/>
              <a:ea typeface="Doughnut Font TH Bold"/>
              <a:cs typeface="Doughnut Font TH Bold"/>
              <a:sym typeface="Doughnut Font TH Bold"/>
            </a:endParaRPr>
          </a:p>
          <a:p>
            <a:pPr algn="l">
              <a:lnSpc>
                <a:spcPts val="1497"/>
              </a:lnSpc>
              <a:spcBef>
                <a:spcPct val="0"/>
              </a:spcBef>
            </a:pPr>
            <a:r>
              <a:rPr lang="en-US" sz="1069" dirty="0" err="1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ตื่นเต้น</a:t>
            </a:r>
            <a:r>
              <a:rPr lang="en-US" sz="1069" dirty="0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 </a:t>
            </a:r>
            <a:r>
              <a:rPr lang="en-US" sz="1069" dirty="0" err="1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หงุดหงิดไม่อยู่นิ่ง</a:t>
            </a:r>
            <a:r>
              <a:rPr lang="en-US" sz="1069" dirty="0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 </a:t>
            </a:r>
            <a:r>
              <a:rPr lang="en-US" sz="1069" dirty="0" err="1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กัดแทะสิ่งของไม่เลือก</a:t>
            </a:r>
            <a:r>
              <a:rPr lang="en-US" sz="1069" dirty="0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 </a:t>
            </a:r>
            <a:r>
              <a:rPr lang="en-US" sz="1069" dirty="0" err="1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ม่านตาขยายกว้าง</a:t>
            </a:r>
            <a:endParaRPr lang="en-US" sz="1069" dirty="0">
              <a:solidFill>
                <a:srgbClr val="000000"/>
              </a:solidFill>
              <a:latin typeface="Doughnut Font TH Bold"/>
              <a:ea typeface="Doughnut Font TH Bold"/>
              <a:cs typeface="Doughnut Font TH Bold"/>
              <a:sym typeface="Doughnut Font TH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4029371" y="5024672"/>
            <a:ext cx="884520" cy="190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4"/>
              </a:lnSpc>
              <a:spcBef>
                <a:spcPct val="0"/>
              </a:spcBef>
            </a:pPr>
            <a:r>
              <a:rPr lang="en-US" sz="1167" u="sng" dirty="0" err="1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ระยะอัมพาต</a:t>
            </a:r>
            <a:endParaRPr lang="en-US" sz="1167" u="sng" dirty="0">
              <a:solidFill>
                <a:srgbClr val="000000"/>
              </a:solidFill>
              <a:latin typeface="Doughnut Font TH Bold"/>
              <a:ea typeface="Doughnut Font TH Bold"/>
              <a:cs typeface="Doughnut Font TH Bold"/>
              <a:sym typeface="Doughnut Font TH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982370" y="5395253"/>
            <a:ext cx="2825735" cy="73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7"/>
              </a:lnSpc>
            </a:pPr>
            <a:r>
              <a:rPr lang="en-US" sz="1069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    สุนัขมีอาการคางห้อยตก ลิ้นมีสีแดงคล้ำห้อยออกนอกปาก น้ำลายไหล ขย้อนอาหารคล้าย</a:t>
            </a:r>
          </a:p>
          <a:p>
            <a:pPr algn="l">
              <a:lnSpc>
                <a:spcPts val="1497"/>
              </a:lnSpc>
            </a:pPr>
            <a:r>
              <a:rPr lang="en-US" sz="1069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มีอะไรอยู่ในลำคอ ขาอ่อนเปลี้ย ทรงตัวไม่ได้ </a:t>
            </a:r>
          </a:p>
          <a:p>
            <a:pPr algn="l">
              <a:lnSpc>
                <a:spcPts val="1497"/>
              </a:lnSpc>
              <a:spcBef>
                <a:spcPct val="0"/>
              </a:spcBef>
            </a:pPr>
            <a:r>
              <a:rPr lang="en-US" sz="1069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ล้มลง อัมพาตทั้งตัวอย่างรวดเร็วและตายในที่สุด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318700" y="1399059"/>
            <a:ext cx="1708614" cy="95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1</a:t>
            </a:r>
          </a:p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นำสุนัขไปฉีดวัคซีน</a:t>
            </a:r>
          </a:p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ป้องกันโรคพิษสุนัขบ้าทุกปี </a:t>
            </a:r>
          </a:p>
          <a:p>
            <a:pPr algn="ctr">
              <a:lnSpc>
                <a:spcPts val="1634"/>
              </a:lnSpc>
              <a:spcBef>
                <a:spcPct val="0"/>
              </a:spcBef>
            </a:pPr>
            <a:r>
              <a:rPr lang="en-US" sz="116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(ปีแรกควรฉีด 2 ครั้ง)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246138" y="2935890"/>
            <a:ext cx="1801985" cy="115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2</a:t>
            </a:r>
          </a:p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ไม่ปล่อยสุนัข</a:t>
            </a:r>
          </a:p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ไปเพ่นพ่านในที่สาธารณะ</a:t>
            </a:r>
          </a:p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ทุกครั้งที่นำสุนัขออกนอกบ้าน</a:t>
            </a:r>
          </a:p>
          <a:p>
            <a:pPr algn="ctr">
              <a:lnSpc>
                <a:spcPts val="1634"/>
              </a:lnSpc>
              <a:spcBef>
                <a:spcPct val="0"/>
              </a:spcBef>
            </a:pPr>
            <a:r>
              <a:rPr lang="en-US" sz="116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ต้องอยู่ในสายจูง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606241" y="4822776"/>
            <a:ext cx="1351634" cy="952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3</a:t>
            </a:r>
          </a:p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ไม่นำสุนัขไปปล่อย</a:t>
            </a:r>
          </a:p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และต้องคุมกำเนิด</a:t>
            </a:r>
          </a:p>
          <a:p>
            <a:pPr algn="ctr">
              <a:lnSpc>
                <a:spcPts val="1634"/>
              </a:lnSpc>
              <a:spcBef>
                <a:spcPct val="0"/>
              </a:spcBef>
            </a:pPr>
            <a:r>
              <a:rPr lang="en-US" sz="116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ไม่ให้มีสุนัขมากเกินไป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656664" y="662299"/>
            <a:ext cx="2066608" cy="347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042">
                <a:solidFill>
                  <a:srgbClr val="D6D9D5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สำหรับคนเลี้ยงสุนัข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831384" y="6598125"/>
            <a:ext cx="2750801" cy="76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1"/>
              </a:lnSpc>
            </a:pPr>
            <a:r>
              <a:rPr lang="en-US" sz="223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หยุดปล่อยหมา</a:t>
            </a:r>
          </a:p>
          <a:p>
            <a:pPr algn="ctr">
              <a:lnSpc>
                <a:spcPts val="3131"/>
              </a:lnSpc>
              <a:spcBef>
                <a:spcPct val="0"/>
              </a:spcBef>
            </a:pPr>
            <a:r>
              <a:rPr lang="en-US" sz="2237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หยุดปัญหาหมาจรจัด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6332" y="7263721"/>
            <a:ext cx="5968546" cy="273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  <a:spcBef>
                <a:spcPct val="0"/>
              </a:spcBef>
            </a:pPr>
            <a:r>
              <a:rPr lang="en-US" sz="1653">
                <a:solidFill>
                  <a:srgbClr val="000000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“โรคนี้ไม่มีทางรักษาให้หายได้”   หากมีอาการแล้ว </a:t>
            </a:r>
            <a:r>
              <a:rPr lang="en-US" sz="1653">
                <a:solidFill>
                  <a:srgbClr val="FF3131"/>
                </a:solidFill>
                <a:latin typeface="Doughnut Font TH Bold"/>
                <a:ea typeface="Doughnut Font TH Bold"/>
                <a:cs typeface="Doughnut Font TH Bold"/>
                <a:sym typeface="Doughnut Font TH Bold"/>
              </a:rPr>
              <a:t>ตายทุกราย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574</Words>
  <Application>Microsoft Office PowerPoint</Application>
  <PresentationFormat>กำหนดเอง</PresentationFormat>
  <Paragraphs>85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Arial</vt:lpstr>
      <vt:lpstr>Calibri</vt:lpstr>
      <vt:lpstr>Garuda Bold</vt:lpstr>
      <vt:lpstr>Doughnut Font TH</vt:lpstr>
      <vt:lpstr>Doughnut Font TH Bold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สีส้มอ่อน สีเขียวมิ้นต์ เงียบสงบและประณีต ของเล่น แผ่นพับบริษัท</dc:title>
  <cp:lastModifiedBy>Korawan</cp:lastModifiedBy>
  <cp:revision>3</cp:revision>
  <cp:lastPrinted>2024-08-19T09:09:10Z</cp:lastPrinted>
  <dcterms:created xsi:type="dcterms:W3CDTF">2006-08-16T00:00:00Z</dcterms:created>
  <dcterms:modified xsi:type="dcterms:W3CDTF">2024-08-19T09:22:35Z</dcterms:modified>
  <dc:identifier>DAFvhsTDYIU</dc:identifier>
</cp:coreProperties>
</file>